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73" r:id="rId2"/>
  </p:sldMasterIdLst>
  <p:notesMasterIdLst>
    <p:notesMasterId r:id="rId12"/>
  </p:notesMasterIdLst>
  <p:handoutMasterIdLst>
    <p:handoutMasterId r:id="rId13"/>
  </p:handoutMasterIdLst>
  <p:sldIdLst>
    <p:sldId id="336" r:id="rId3"/>
    <p:sldId id="293" r:id="rId4"/>
    <p:sldId id="314" r:id="rId5"/>
    <p:sldId id="329" r:id="rId6"/>
    <p:sldId id="328" r:id="rId7"/>
    <p:sldId id="325" r:id="rId8"/>
    <p:sldId id="335" r:id="rId9"/>
    <p:sldId id="333" r:id="rId10"/>
    <p:sldId id="330" r:id="rId11"/>
  </p:sldIdLst>
  <p:sldSz cx="9144000" cy="5143500" type="screen16x9"/>
  <p:notesSz cx="6858000" cy="9144000"/>
  <p:embeddedFontLst>
    <p:embeddedFont>
      <p:font typeface="맑은 고딕" pitchFamily="50" charset="-127"/>
      <p:regular r:id="rId14"/>
      <p:bold r:id="rId15"/>
    </p:embeddedFont>
    <p:embeddedFont>
      <p:font typeface="한수원 한돋움" pitchFamily="50" charset="-127"/>
      <p:bold r:id="rId16"/>
    </p:embeddedFont>
    <p:embeddedFont>
      <p:font typeface="한수원 한돋움 Bold" pitchFamily="50" charset="-127"/>
      <p:bold r:id="rId17"/>
    </p:embeddedFont>
  </p:embeddedFontLst>
  <p:defaultTextStyle>
    <a:defPPr>
      <a:defRPr lang="ko-KR"/>
    </a:defPPr>
    <a:lvl1pPr marL="0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2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0914"/>
    <a:srgbClr val="90C323"/>
    <a:srgbClr val="5E97E1"/>
    <a:srgbClr val="90C320"/>
    <a:srgbClr val="00A0D2"/>
    <a:srgbClr val="C9E0FF"/>
    <a:srgbClr val="8CBEFF"/>
    <a:srgbClr val="B2B2B2"/>
    <a:srgbClr val="93C4ED"/>
    <a:srgbClr val="93B4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160" autoAdjust="0"/>
    <p:restoredTop sz="94694" autoAdjust="0"/>
  </p:normalViewPr>
  <p:slideViewPr>
    <p:cSldViewPr>
      <p:cViewPr>
        <p:scale>
          <a:sx n="75" d="100"/>
          <a:sy n="75" d="100"/>
        </p:scale>
        <p:origin x="-2580" y="-13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14578-7EF3-4727-BD42-39B967B9454B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32C99-96F0-46CD-B58C-814FF01AF2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7660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9F32D-416B-41F8-965B-AFE94DF4D9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C2FE0F-61B8-4DB6-9D27-4EDC46824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78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2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142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355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2FE0F-61B8-4DB6-9D27-4EDC46824B6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54622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2FE0F-61B8-4DB6-9D27-4EDC46824B6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93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997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76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278" userDrawn="1">
          <p15:clr>
            <a:srgbClr val="FBAE40"/>
          </p15:clr>
        </p15:guide>
        <p15:guide id="2" pos="393" userDrawn="1">
          <p15:clr>
            <a:srgbClr val="FBAE40"/>
          </p15:clr>
        </p15:guide>
        <p15:guide id="4" orient="horz" pos="4042" userDrawn="1">
          <p15:clr>
            <a:srgbClr val="FBAE40"/>
          </p15:clr>
        </p15:guide>
        <p15:guide id="5" pos="728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03. 제작과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00067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제작과정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00067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제작과정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3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05. 영상 및 관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520562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개발 및 구현</a:t>
            </a:r>
          </a:p>
        </p:txBody>
      </p:sp>
    </p:spTree>
    <p:extLst>
      <p:ext uri="{BB962C8B-B14F-4D97-AF65-F5344CB8AC3E}">
        <p14:creationId xmlns:p14="http://schemas.microsoft.com/office/powerpoint/2010/main" val="368632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04. 오류개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022990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03.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오류개선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022990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03.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오류개선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74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05. 영상 및 관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31739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04.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영상 및 형상관리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31739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04.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영상 및 형상관리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11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6BFCA8F-81E3-4494-807A-19ED36318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lIns="68579" tIns="34289" rIns="68579" bIns="34289"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54A30F0C-47F5-4BBB-8D9A-EEA1FF7E8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 lIns="68579" tIns="34289" rIns="68579" bIns="34289"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4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880E9-F562-4ADC-9C95-311ED8011E61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46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extLst mod="1">
    <p:ext uri="{DCECCB84-F9BA-43D5-87BE-67443E8EF086}">
      <p15:sldGuideLst xmlns:p15="http://schemas.microsoft.com/office/powerpoint/2012/main" xmlns="">
        <p15:guide id="6" orient="horz" pos="278" userDrawn="1">
          <p15:clr>
            <a:srgbClr val="FBAE40"/>
          </p15:clr>
        </p15:guide>
        <p15:guide id="7" pos="393" userDrawn="1">
          <p15:clr>
            <a:srgbClr val="FBAE40"/>
          </p15:clr>
        </p15:guide>
        <p15:guide id="8" orient="horz" pos="4042" userDrawn="1">
          <p15:clr>
            <a:srgbClr val="FBAE40"/>
          </p15:clr>
        </p15:guide>
        <p15:guide id="9" pos="7287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. 제작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19292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01</a:t>
            </a: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제작개요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807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3. 제작과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1994777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동작설명</a:t>
            </a:r>
            <a:endParaRPr lang="ko-KR" altLang="en-US" sz="28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83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. 오류개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022990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03.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오류개선</a:t>
            </a:r>
            <a:endParaRPr lang="ko-KR" altLang="en-US" sz="28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33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4. 오류개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3174074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03.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영상 및 형상관리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88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. 영상 및 관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548775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04.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논의 및 고찰</a:t>
            </a:r>
            <a:endParaRPr lang="ko-KR" altLang="en-US" sz="28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33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6BFCA8F-81E3-4494-807A-19ED36318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lIns="68579" tIns="34289" rIns="68579" bIns="34289"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54A30F0C-47F5-4BBB-8D9A-EEA1FF7E8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 lIns="68579" tIns="34289" rIns="68579" bIns="34289"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4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880E9-F562-4ADC-9C95-311ED8011E61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18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extLst mod="1">
    <p:ext uri="{DCECCB84-F9BA-43D5-87BE-67443E8EF086}">
      <p15:sldGuideLst xmlns:p15="http://schemas.microsoft.com/office/powerpoint/2012/main" xmlns="">
        <p15:guide id="1" orient="horz" pos="278" userDrawn="1">
          <p15:clr>
            <a:srgbClr val="FBAE40"/>
          </p15:clr>
        </p15:guide>
        <p15:guide id="2" pos="393" userDrawn="1">
          <p15:clr>
            <a:srgbClr val="FBAE40"/>
          </p15:clr>
        </p15:guide>
        <p15:guide id="4" orient="horz" pos="4042" userDrawn="1">
          <p15:clr>
            <a:srgbClr val="FBAE40"/>
          </p15:clr>
        </p15:guide>
        <p15:guide id="5" pos="7287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9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6" orient="horz" pos="278" userDrawn="1">
          <p15:clr>
            <a:srgbClr val="FBAE40"/>
          </p15:clr>
        </p15:guide>
        <p15:guide id="7" pos="393" userDrawn="1">
          <p15:clr>
            <a:srgbClr val="FBAE40"/>
          </p15:clr>
        </p15:guide>
        <p15:guide id="8" orient="horz" pos="4042" userDrawn="1">
          <p15:clr>
            <a:srgbClr val="FBAE40"/>
          </p15:clr>
        </p15:guide>
        <p15:guide id="9" pos="7287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01. 제작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19292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01</a:t>
            </a: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제작개요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19292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01</a:t>
            </a: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제작개요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86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2D06877-D131-4080-A9F4-48C0B274C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4076F67-2A68-49D1-BB80-037677E09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8782565-736B-44B3-9A33-43CB9E3F7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46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1" r:id="rId3"/>
    <p:sldLayoutId id="2147483669" r:id="rId4"/>
    <p:sldLayoutId id="2147483681" r:id="rId5"/>
    <p:sldLayoutId id="2147483670" r:id="rId6"/>
    <p:sldLayoutId id="2147483672" r:id="rId7"/>
  </p:sldLayoutIdLst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685783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2D06877-D131-4080-A9F4-48C0B274C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4076F67-2A68-49D1-BB80-037677E09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8782565-736B-44B3-9A33-43CB9E3F7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014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685783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14.gif"/><Relationship Id="rId4" Type="http://schemas.openxmlformats.org/officeDocument/2006/relationships/hyperlink" Target="https://github.com/jhy0409/210103-Swift-Study/tree/main/210209_FC_SwiftMine/210510_17_1to9_App_NetflixS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354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48431" y="3851079"/>
            <a:ext cx="2517159" cy="376856"/>
            <a:chOff x="4985407" y="3631662"/>
            <a:chExt cx="2517159" cy="376856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xmlns="" id="{AA7311F7-BDB2-4871-A52E-85827F6BBA0C}"/>
                </a:ext>
              </a:extLst>
            </p:cNvPr>
            <p:cNvCxnSpPr/>
            <p:nvPr/>
          </p:nvCxnSpPr>
          <p:spPr>
            <a:xfrm>
              <a:off x="4985407" y="3631662"/>
              <a:ext cx="609600" cy="0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xmlns="" id="{4607419D-DA91-41E9-BA14-DED2C6883059}"/>
                </a:ext>
              </a:extLst>
            </p:cNvPr>
            <p:cNvSpPr/>
            <p:nvPr/>
          </p:nvSpPr>
          <p:spPr>
            <a:xfrm>
              <a:off x="5000438" y="3708435"/>
              <a:ext cx="2502128" cy="300083"/>
            </a:xfrm>
            <a:prstGeom prst="rect">
              <a:avLst/>
            </a:prstGeom>
            <a:noFill/>
          </p:spPr>
          <p:txBody>
            <a:bodyPr wrap="none" lIns="0" tIns="34290" rIns="0" bIns="34290" rtlCol="0">
              <a:noAutofit/>
            </a:bodyPr>
            <a:lstStyle/>
            <a:p>
              <a:r>
                <a:rPr lang="en-US" altLang="ko-KR" sz="15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" pitchFamily="50" charset="-127"/>
                  <a:ea typeface="한수원 한돋움" pitchFamily="50" charset="-127"/>
                </a:rPr>
                <a:t>Presenter Ye Jin-</a:t>
              </a:r>
              <a:r>
                <a:rPr lang="en-US" altLang="ko-KR" sz="150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" pitchFamily="50" charset="-127"/>
                  <a:ea typeface="한수원 한돋움" pitchFamily="50" charset="-127"/>
                </a:rPr>
                <a:t>hee</a:t>
              </a:r>
              <a:endPara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수원 한돋움" pitchFamily="50" charset="-127"/>
                <a:ea typeface="한수원 한돋움" pitchFamily="50" charset="-127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448431" y="1491631"/>
            <a:ext cx="3651962" cy="1226672"/>
            <a:chOff x="6603999" y="1460640"/>
            <a:chExt cx="4869282" cy="163556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704C1FE0-6BEB-44C5-B4B9-1755F444F838}"/>
                </a:ext>
              </a:extLst>
            </p:cNvPr>
            <p:cNvSpPr txBox="1"/>
            <p:nvPr/>
          </p:nvSpPr>
          <p:spPr>
            <a:xfrm>
              <a:off x="6603999" y="1460640"/>
              <a:ext cx="2956365" cy="615553"/>
            </a:xfrm>
            <a:prstGeom prst="rect">
              <a:avLst/>
            </a:prstGeom>
            <a:noFill/>
          </p:spPr>
          <p:txBody>
            <a:bodyPr wrap="none" lIns="0" rIns="0" rtlCol="0">
              <a:noAutofit/>
            </a:bodyPr>
            <a:lstStyle/>
            <a:p>
              <a:r>
                <a:rPr lang="en-US" altLang="ko-KR" sz="225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URLsession</a:t>
              </a:r>
              <a:r>
                <a:rPr lang="en-US" altLang="ko-KR" sz="22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 + Firebase</a:t>
              </a:r>
              <a:endParaRPr lang="ko-KR" altLang="en-US" sz="22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704C1FE0-6BEB-44C5-B4B9-1755F444F838}"/>
                </a:ext>
              </a:extLst>
            </p:cNvPr>
            <p:cNvSpPr txBox="1"/>
            <p:nvPr/>
          </p:nvSpPr>
          <p:spPr>
            <a:xfrm>
              <a:off x="6603999" y="2131836"/>
              <a:ext cx="4869282" cy="964366"/>
            </a:xfrm>
            <a:prstGeom prst="rect">
              <a:avLst/>
            </a:prstGeom>
            <a:noFill/>
          </p:spPr>
          <p:txBody>
            <a:bodyPr wrap="none" lIns="0" rIns="0" rtlCol="0">
              <a:noAutofit/>
            </a:bodyPr>
            <a:lstStyle/>
            <a:p>
              <a:r>
                <a:rPr lang="ko-KR" altLang="en-US" sz="4100" dirty="0" err="1" smtClean="0">
                  <a:ln w="6350">
                    <a:noFill/>
                    <a:prstDash val="solid"/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넷플릭스</a:t>
              </a:r>
              <a:r>
                <a:rPr lang="ko-KR" altLang="en-US" sz="4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 스타일</a:t>
              </a:r>
              <a:r>
                <a:rPr lang="en-US" altLang="ko-KR" sz="4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/>
              </a:r>
              <a:br>
                <a:rPr lang="en-US" altLang="ko-KR" sz="4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</a:br>
              <a:r>
                <a:rPr lang="ko-KR" altLang="en-US" sz="4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영상 앱 제작</a:t>
              </a:r>
              <a:endParaRPr lang="en-US" altLang="ko-KR" sz="4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22"/>
          <a:stretch/>
        </p:blipFill>
        <p:spPr>
          <a:xfrm>
            <a:off x="0" y="411510"/>
            <a:ext cx="3275856" cy="4136462"/>
          </a:xfrm>
          <a:prstGeom prst="rect">
            <a:avLst/>
          </a:prstGeom>
          <a:effectLst>
            <a:innerShdw blurRad="139700" dist="114300" dir="13500000">
              <a:prstClr val="black">
                <a:alpha val="6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2718843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04C1FE0-6BEB-44C5-B4B9-1755F444F838}"/>
              </a:ext>
            </a:extLst>
          </p:cNvPr>
          <p:cNvSpPr txBox="1"/>
          <p:nvPr/>
        </p:nvSpPr>
        <p:spPr>
          <a:xfrm>
            <a:off x="508525" y="634944"/>
            <a:ext cx="2202848" cy="784830"/>
          </a:xfrm>
          <a:prstGeom prst="rect">
            <a:avLst/>
          </a:prstGeom>
          <a:noFill/>
        </p:spPr>
        <p:txBody>
          <a:bodyPr wrap="none" lIns="0" tIns="45719" rIns="91438" bIns="45719" rtlCol="0">
            <a:noAutofit/>
          </a:bodyPr>
          <a:lstStyle/>
          <a:p>
            <a:r>
              <a:rPr lang="en-US" altLang="ko-KR" sz="4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E97E1"/>
                </a:solidFill>
                <a:latin typeface="한수원 한돋움 Bold" pitchFamily="50" charset="-127"/>
                <a:ea typeface="한수원 한돋움 Bold" pitchFamily="50" charset="-127"/>
              </a:rPr>
              <a:t>INDEX</a:t>
            </a:r>
            <a:endParaRPr lang="ko-KR" altLang="en-US" sz="4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E97E1"/>
              </a:solidFill>
              <a:latin typeface="한수원 한돋움 Bold" pitchFamily="50" charset="-127"/>
              <a:ea typeface="한수원 한돋움 Bold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AA7311F7-BDB2-4871-A52E-85827F6BBA0C}"/>
              </a:ext>
            </a:extLst>
          </p:cNvPr>
          <p:cNvCxnSpPr/>
          <p:nvPr/>
        </p:nvCxnSpPr>
        <p:spPr>
          <a:xfrm>
            <a:off x="540933" y="1779662"/>
            <a:ext cx="609600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>
            <a:extLst>
              <a:ext uri="{FF2B5EF4-FFF2-40B4-BE49-F238E27FC236}">
                <a16:creationId xmlns:a16="http://schemas.microsoft.com/office/drawing/2014/main" xmlns="" id="{4607419D-DA91-41E9-BA14-DED2C6883059}"/>
              </a:ext>
            </a:extLst>
          </p:cNvPr>
          <p:cNvSpPr/>
          <p:nvPr/>
        </p:nvSpPr>
        <p:spPr>
          <a:xfrm>
            <a:off x="540934" y="1891971"/>
            <a:ext cx="1294762" cy="854078"/>
          </a:xfrm>
          <a:prstGeom prst="rect">
            <a:avLst/>
          </a:prstGeom>
          <a:noFill/>
        </p:spPr>
        <p:txBody>
          <a:bodyPr wrap="square" lIns="0" tIns="45719" rIns="91438" bIns="4571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URLsession</a:t>
            </a:r>
            <a:r>
              <a:rPr lang="en-US" altLang="ko-KR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+ Firebase </a:t>
            </a:r>
            <a:r>
              <a:rPr lang="ko-KR" altLang="en-US" sz="11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넷플릭스</a:t>
            </a:r>
            <a:r>
              <a:rPr lang="ko-KR" alt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스타일 영상 </a:t>
            </a:r>
            <a:r>
              <a:rPr lang="ko-KR" alt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앱</a:t>
            </a:r>
            <a:endParaRPr lang="ko-KR" alt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itchFamily="50" charset="-127"/>
              <a:ea typeface="한수원 한돋움 Bold" pitchFamily="50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5847182" y="1563638"/>
            <a:ext cx="2397227" cy="518144"/>
            <a:chOff x="5847181" y="1189510"/>
            <a:chExt cx="2397227" cy="51814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xmlns="" id="{79E4D4CF-E815-4434-98D1-D205C55FA41F}"/>
                </a:ext>
              </a:extLst>
            </p:cNvPr>
            <p:cNvSpPr/>
            <p:nvPr/>
          </p:nvSpPr>
          <p:spPr>
            <a:xfrm>
              <a:off x="5847181" y="1189510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제작개요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00ED8BB9-3121-4110-8B98-9D680221AE12}"/>
                </a:ext>
              </a:extLst>
            </p:cNvPr>
            <p:cNvSpPr/>
            <p:nvPr/>
          </p:nvSpPr>
          <p:spPr>
            <a:xfrm>
              <a:off x="7616901" y="1189510"/>
              <a:ext cx="627507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spc="3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01</a:t>
              </a:r>
              <a:endParaRPr lang="ko-KR" altLang="en-US" sz="360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5847182" y="2375033"/>
            <a:ext cx="2397227" cy="518144"/>
            <a:chOff x="5847181" y="1891588"/>
            <a:chExt cx="2397227" cy="51814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xmlns="" id="{71E05397-CBA0-4CD3-BDA0-ECCF9AD60C5A}"/>
                </a:ext>
              </a:extLst>
            </p:cNvPr>
            <p:cNvSpPr/>
            <p:nvPr/>
          </p:nvSpPr>
          <p:spPr>
            <a:xfrm>
              <a:off x="5847181" y="1891588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동작설명</a:t>
              </a:r>
              <a:endParaRPr lang="ko-KR" altLang="en-US" sz="2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00ED8BB9-3121-4110-8B98-9D680221AE12}"/>
                </a:ext>
              </a:extLst>
            </p:cNvPr>
            <p:cNvSpPr/>
            <p:nvPr/>
          </p:nvSpPr>
          <p:spPr>
            <a:xfrm>
              <a:off x="7616901" y="1891588"/>
              <a:ext cx="627507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02</a:t>
              </a:r>
              <a:endParaRPr lang="ko-KR" altLang="en-US" sz="3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5847182" y="3186428"/>
            <a:ext cx="2397227" cy="518144"/>
            <a:chOff x="5847181" y="2593666"/>
            <a:chExt cx="2397227" cy="518144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xmlns="" id="{137EA967-CEA9-44DE-9294-0D152AA293B8}"/>
                </a:ext>
              </a:extLst>
            </p:cNvPr>
            <p:cNvSpPr/>
            <p:nvPr/>
          </p:nvSpPr>
          <p:spPr>
            <a:xfrm>
              <a:off x="5847181" y="2593666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영상 및 </a:t>
              </a:r>
              <a:r>
                <a:rPr lang="ko-KR" altLang="en-US" sz="2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관리</a:t>
              </a:r>
              <a:endParaRPr lang="ko-KR" altLang="en-US" sz="2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00ED8BB9-3121-4110-8B98-9D680221AE12}"/>
                </a:ext>
              </a:extLst>
            </p:cNvPr>
            <p:cNvSpPr/>
            <p:nvPr/>
          </p:nvSpPr>
          <p:spPr>
            <a:xfrm>
              <a:off x="7544893" y="2593666"/>
              <a:ext cx="699515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kern="4000" spc="-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03</a:t>
              </a:r>
              <a:endParaRPr lang="ko-KR" altLang="en-US" sz="3600" kern="40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5847182" y="3997822"/>
            <a:ext cx="2397227" cy="518144"/>
            <a:chOff x="5847181" y="3295744"/>
            <a:chExt cx="2397227" cy="518144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A7B5F3E0-8716-4DBC-9C00-68995BAFCA3B}"/>
                </a:ext>
              </a:extLst>
            </p:cNvPr>
            <p:cNvSpPr/>
            <p:nvPr/>
          </p:nvSpPr>
          <p:spPr>
            <a:xfrm>
              <a:off x="5847181" y="3295744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논의 및 고찰</a:t>
              </a:r>
              <a:endParaRPr lang="ko-KR" altLang="en-US" sz="2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xmlns="" id="{00ED8BB9-3121-4110-8B98-9D680221AE12}"/>
                </a:ext>
              </a:extLst>
            </p:cNvPr>
            <p:cNvSpPr/>
            <p:nvPr/>
          </p:nvSpPr>
          <p:spPr>
            <a:xfrm>
              <a:off x="7447203" y="3295744"/>
              <a:ext cx="797205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kern="4000" spc="-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04</a:t>
              </a:r>
              <a:endParaRPr lang="ko-KR" altLang="en-US" sz="3600" kern="40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4253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2105025" y="1631706"/>
            <a:ext cx="4834313" cy="685478"/>
            <a:chOff x="757583" y="1544935"/>
            <a:chExt cx="4834313" cy="685478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583" y="1544935"/>
              <a:ext cx="685478" cy="685478"/>
            </a:xfrm>
            <a:prstGeom prst="rect">
              <a:avLst/>
            </a:prstGeom>
          </p:spPr>
        </p:pic>
        <p:grpSp>
          <p:nvGrpSpPr>
            <p:cNvPr id="6" name="그룹 5"/>
            <p:cNvGrpSpPr/>
            <p:nvPr/>
          </p:nvGrpSpPr>
          <p:grpSpPr>
            <a:xfrm>
              <a:off x="1784398" y="1563638"/>
              <a:ext cx="3807498" cy="648072"/>
              <a:chOff x="1784398" y="1635646"/>
              <a:chExt cx="3807498" cy="648072"/>
            </a:xfrm>
          </p:grpSpPr>
          <p:sp>
            <p:nvSpPr>
              <p:cNvPr id="34" name="왼쪽 대괄호 33"/>
              <p:cNvSpPr/>
              <p:nvPr/>
            </p:nvSpPr>
            <p:spPr>
              <a:xfrm>
                <a:off x="1784398" y="1635646"/>
                <a:ext cx="144016" cy="648072"/>
              </a:xfrm>
              <a:prstGeom prst="leftBracket">
                <a:avLst/>
              </a:prstGeom>
              <a:ln w="38100">
                <a:solidFill>
                  <a:srgbClr val="C7DA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왼쪽 대괄호 34"/>
              <p:cNvSpPr/>
              <p:nvPr/>
            </p:nvSpPr>
            <p:spPr>
              <a:xfrm flipH="1">
                <a:off x="5384798" y="1635646"/>
                <a:ext cx="207098" cy="648072"/>
              </a:xfrm>
              <a:prstGeom prst="leftBracket">
                <a:avLst/>
              </a:prstGeom>
              <a:ln w="38100">
                <a:solidFill>
                  <a:srgbClr val="C7DA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1923951" y="1665902"/>
                <a:ext cx="352839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dirty="0" err="1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URLsession</a:t>
                </a:r>
                <a:r>
                  <a:rPr lang="ko-KR" altLang="en-US" sz="1600" dirty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을 </a:t>
                </a:r>
                <a:r>
                  <a:rPr lang="ko-KR" altLang="en-US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이용한 </a:t>
                </a:r>
                <a:r>
                  <a:rPr lang="ko-KR" altLang="en-US" sz="1600" dirty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데이터 </a:t>
                </a:r>
                <a:r>
                  <a:rPr lang="ko-KR" altLang="en-US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검색</a:t>
                </a:r>
                <a:r>
                  <a:rPr lang="en-US" altLang="ko-KR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, </a:t>
                </a:r>
                <a:br>
                  <a:rPr lang="en-US" altLang="ko-KR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</a:br>
                <a:r>
                  <a:rPr lang="ko-KR" altLang="en-US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컬렉션 뷰에 결과 업데이트</a:t>
                </a:r>
                <a:endParaRPr lang="ko-KR" altLang="en-US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endParaRPr>
              </a:p>
            </p:txBody>
          </p:sp>
        </p:grpSp>
      </p:grpSp>
      <p:grpSp>
        <p:nvGrpSpPr>
          <p:cNvPr id="11" name="그룹 10"/>
          <p:cNvGrpSpPr/>
          <p:nvPr/>
        </p:nvGrpSpPr>
        <p:grpSpPr>
          <a:xfrm>
            <a:off x="2085493" y="2740528"/>
            <a:ext cx="4853845" cy="724542"/>
            <a:chOff x="738051" y="2679627"/>
            <a:chExt cx="4853845" cy="724542"/>
          </a:xfrm>
        </p:grpSpPr>
        <p:pic>
          <p:nvPicPr>
            <p:cNvPr id="37" name="그림 3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051" y="2679627"/>
              <a:ext cx="724542" cy="724542"/>
            </a:xfrm>
            <a:prstGeom prst="rect">
              <a:avLst/>
            </a:prstGeom>
            <a:effectLst>
              <a:outerShdw blurRad="50800" dist="25400" dir="5400000" algn="t" rotWithShape="0">
                <a:prstClr val="black">
                  <a:alpha val="25000"/>
                </a:prstClr>
              </a:outerShdw>
            </a:effectLst>
          </p:spPr>
        </p:pic>
        <p:sp>
          <p:nvSpPr>
            <p:cNvPr id="38" name="왼쪽 대괄호 37"/>
            <p:cNvSpPr/>
            <p:nvPr/>
          </p:nvSpPr>
          <p:spPr>
            <a:xfrm>
              <a:off x="1784398" y="2721514"/>
              <a:ext cx="144016" cy="648072"/>
            </a:xfrm>
            <a:prstGeom prst="leftBracket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왼쪽 대괄호 38"/>
            <p:cNvSpPr/>
            <p:nvPr/>
          </p:nvSpPr>
          <p:spPr>
            <a:xfrm flipH="1">
              <a:off x="5384798" y="2721514"/>
              <a:ext cx="207098" cy="648072"/>
            </a:xfrm>
            <a:prstGeom prst="leftBracket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923951" y="2755261"/>
              <a:ext cx="34608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Firebase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를 통해 검색 </a:t>
              </a:r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/>
              </a:r>
              <a:b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</a:b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이력을 서버와 연동</a:t>
              </a:r>
              <a:endParaRPr lang="ko-KR" altLang="en-US" sz="16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2105088" y="3864017"/>
            <a:ext cx="4834250" cy="685352"/>
            <a:chOff x="757646" y="3777246"/>
            <a:chExt cx="4834250" cy="685352"/>
          </a:xfrm>
        </p:grpSpPr>
        <p:pic>
          <p:nvPicPr>
            <p:cNvPr id="41" name="그림 4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646" y="3777246"/>
              <a:ext cx="685352" cy="685352"/>
            </a:xfrm>
            <a:prstGeom prst="rect">
              <a:avLst/>
            </a:prstGeom>
            <a:effectLst>
              <a:outerShdw blurRad="50800" dist="25400" dir="5400000" algn="t" rotWithShape="0">
                <a:prstClr val="black">
                  <a:alpha val="25000"/>
                </a:prstClr>
              </a:outerShdw>
            </a:effectLst>
          </p:spPr>
        </p:pic>
        <p:sp>
          <p:nvSpPr>
            <p:cNvPr id="42" name="왼쪽 대괄호 41"/>
            <p:cNvSpPr/>
            <p:nvPr/>
          </p:nvSpPr>
          <p:spPr>
            <a:xfrm>
              <a:off x="1784398" y="3804539"/>
              <a:ext cx="144016" cy="648072"/>
            </a:xfrm>
            <a:prstGeom prst="leftBracket">
              <a:avLst/>
            </a:prstGeom>
            <a:ln w="38100">
              <a:solidFill>
                <a:srgbClr val="7795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왼쪽 대괄호 42"/>
            <p:cNvSpPr/>
            <p:nvPr/>
          </p:nvSpPr>
          <p:spPr>
            <a:xfrm flipH="1">
              <a:off x="5384798" y="3804539"/>
              <a:ext cx="207098" cy="648072"/>
            </a:xfrm>
            <a:prstGeom prst="leftBracket">
              <a:avLst/>
            </a:prstGeom>
            <a:ln w="38100">
              <a:solidFill>
                <a:srgbClr val="7795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923951" y="3827534"/>
              <a:ext cx="34608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 err="1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플레이어뷰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 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UI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구성하여 검색결과 </a:t>
              </a:r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/>
              </a:r>
              <a:b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</a:br>
              <a:r>
                <a:rPr lang="ko-KR" altLang="en-US" sz="1600" dirty="0" err="1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클릭시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 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가로화면으로 영상 자동재생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7323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advClick="0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33000" y="1275607"/>
            <a:ext cx="4383016" cy="268897"/>
          </a:xfrm>
          <a:prstGeom prst="rect">
            <a:avLst/>
          </a:prstGeom>
          <a:gradFill>
            <a:gsLst>
              <a:gs pos="7000">
                <a:srgbClr val="C9E0FF">
                  <a:alpha val="53000"/>
                </a:srgbClr>
              </a:gs>
              <a:gs pos="87000">
                <a:srgbClr val="C9E0FF">
                  <a:alpha val="2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/>
        </p:nvSpPr>
        <p:spPr>
          <a:xfrm>
            <a:off x="371214" y="1146981"/>
            <a:ext cx="961803" cy="461663"/>
          </a:xfrm>
          <a:prstGeom prst="rect">
            <a:avLst/>
          </a:prstGeom>
          <a:noFill/>
        </p:spPr>
        <p:txBody>
          <a:bodyPr wrap="none" lIns="0" tIns="45719" rIns="0" bIns="45719" rtlCol="0" anchor="ctr">
            <a:spAutoFit/>
          </a:bodyPr>
          <a:lstStyle/>
          <a:p>
            <a:pPr>
              <a:defRPr/>
            </a:pPr>
            <a:r>
              <a:rPr lang="en-US" altLang="ko-KR" sz="2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1 </a:t>
            </a:r>
            <a:r>
              <a:rPr lang="ko-KR" altLang="en-US" sz="16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메인화면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385348" y="1737270"/>
            <a:ext cx="1882396" cy="2852063"/>
            <a:chOff x="455999" y="1737270"/>
            <a:chExt cx="1802739" cy="2852063"/>
          </a:xfrm>
        </p:grpSpPr>
        <p:sp>
          <p:nvSpPr>
            <p:cNvPr id="11" name="TextBox 10"/>
            <p:cNvSpPr txBox="1"/>
            <p:nvPr/>
          </p:nvSpPr>
          <p:spPr>
            <a:xfrm>
              <a:off x="674190" y="1737270"/>
              <a:ext cx="1584548" cy="2852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179388" indent="-179388">
                <a:spcAft>
                  <a:spcPts val="800"/>
                </a:spcAft>
                <a:buFont typeface="Arial" panose="020B0604020202020204" pitchFamily="34" charset="0"/>
                <a:buChar char="•"/>
                <a:defRPr sz="110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defRPr>
              </a:lvl1pPr>
            </a:lstStyle>
            <a:p>
              <a:pPr marL="0" indent="0">
                <a:buNone/>
              </a:pPr>
              <a:r>
                <a:rPr lang="ko-KR" altLang="en-US" sz="1300" b="1" dirty="0" err="1" smtClean="0"/>
                <a:t>재생버튼</a:t>
              </a:r>
              <a:r>
                <a:rPr lang="ko-KR" altLang="en-US" sz="1300" b="1" dirty="0" smtClean="0"/>
                <a:t> </a:t>
              </a:r>
              <a:r>
                <a:rPr lang="ko-KR" altLang="en-US" sz="1300" b="1" dirty="0" err="1" smtClean="0"/>
                <a:t>클릭시</a:t>
              </a:r>
              <a:r>
                <a:rPr lang="ko-KR" altLang="en-US" sz="1300" b="1" dirty="0" smtClean="0"/>
                <a:t> 동작</a:t>
              </a:r>
              <a:endParaRPr lang="en-US" altLang="ko-KR" sz="1300" b="1" dirty="0" smtClean="0"/>
            </a:p>
            <a:p>
              <a:pPr marL="182563" indent="-182563">
                <a:buFont typeface="+mj-lt"/>
                <a:buAutoNum type="arabicPeriod"/>
              </a:pPr>
              <a:r>
                <a:rPr lang="ko-KR" altLang="en-US" dirty="0"/>
                <a:t>영화제목으로 검색 </a:t>
              </a:r>
              <a:r>
                <a:rPr lang="en-US" altLang="ko-KR" dirty="0" smtClean="0"/>
                <a:t/>
              </a:r>
              <a:br>
                <a:rPr lang="en-US" altLang="ko-KR" dirty="0" smtClean="0"/>
              </a:br>
              <a:r>
                <a:rPr lang="ko-KR" altLang="en-US" dirty="0" smtClean="0"/>
                <a:t>결과</a:t>
              </a:r>
              <a:r>
                <a:rPr lang="en-US" altLang="ko-KR" dirty="0"/>
                <a:t>(movies)</a:t>
              </a:r>
              <a:r>
                <a:rPr lang="ko-KR" altLang="en-US" dirty="0"/>
                <a:t>를 </a:t>
              </a:r>
              <a:r>
                <a:rPr lang="en-US" altLang="ko-KR" dirty="0"/>
                <a:t>interstellar </a:t>
              </a:r>
              <a:br>
                <a:rPr lang="en-US" altLang="ko-KR" dirty="0"/>
              </a:br>
              <a:r>
                <a:rPr lang="ko-KR" altLang="en-US" dirty="0"/>
                <a:t>상수에 할당</a:t>
              </a:r>
              <a:endParaRPr lang="en-US" altLang="ko-KR" dirty="0"/>
            </a:p>
            <a:p>
              <a:pPr marL="182563" indent="-182563">
                <a:spcAft>
                  <a:spcPts val="1800"/>
                </a:spcAft>
                <a:buFont typeface="+mj-lt"/>
                <a:buAutoNum type="arabicPeriod"/>
              </a:pPr>
              <a:r>
                <a:rPr lang="ko-KR" altLang="en-US" dirty="0"/>
                <a:t>뷰 컨트롤러의 </a:t>
              </a:r>
              <a:r>
                <a:rPr lang="en-US" altLang="ko-KR" dirty="0"/>
                <a:t>preview </a:t>
              </a:r>
              <a:r>
                <a:rPr lang="en-US" altLang="ko-KR" dirty="0" err="1"/>
                <a:t>url</a:t>
              </a:r>
              <a:r>
                <a:rPr lang="ko-KR" altLang="en-US" dirty="0"/>
                <a:t>를 </a:t>
              </a:r>
              <a:r>
                <a:rPr lang="en-US" altLang="ko-KR" dirty="0"/>
                <a:t>interstellar preview URL</a:t>
              </a:r>
              <a:r>
                <a:rPr lang="ko-KR" altLang="en-US" dirty="0"/>
                <a:t>로 </a:t>
              </a:r>
              <a:r>
                <a:rPr lang="en-US" altLang="ko-KR" dirty="0" smtClean="0"/>
                <a:t/>
              </a:r>
              <a:br>
                <a:rPr lang="en-US" altLang="ko-KR" dirty="0" smtClean="0"/>
              </a:br>
              <a:r>
                <a:rPr lang="ko-KR" altLang="en-US" dirty="0" smtClean="0"/>
                <a:t>교체 </a:t>
              </a:r>
              <a:r>
                <a:rPr lang="ko-KR" altLang="en-US" dirty="0"/>
                <a:t>및 재생</a:t>
              </a:r>
              <a:endParaRPr lang="en-US" altLang="ko-KR" dirty="0"/>
            </a:p>
            <a:p>
              <a:pPr marL="0" indent="0">
                <a:buNone/>
              </a:pPr>
              <a:r>
                <a:rPr lang="ko-KR" altLang="en-US" sz="1300" b="1" dirty="0" smtClean="0"/>
                <a:t>재생 시 </a:t>
              </a:r>
              <a:r>
                <a:rPr lang="ko-KR" altLang="en-US" sz="1300" b="1" dirty="0" smtClean="0"/>
                <a:t>모드가 </a:t>
              </a:r>
              <a:r>
                <a:rPr lang="en-US" altLang="ko-KR" sz="1300" b="1" dirty="0" smtClean="0"/>
                <a:t/>
              </a:r>
              <a:br>
                <a:rPr lang="en-US" altLang="ko-KR" sz="1300" b="1" dirty="0" smtClean="0"/>
              </a:br>
              <a:r>
                <a:rPr lang="ko-KR" altLang="en-US" sz="1300" b="1" dirty="0" smtClean="0"/>
                <a:t>가로</a:t>
              </a:r>
              <a:r>
                <a:rPr lang="en-US" altLang="ko-KR" sz="1300" b="1" dirty="0" smtClean="0"/>
                <a:t>, </a:t>
              </a:r>
              <a:r>
                <a:rPr lang="ko-KR" altLang="en-US" sz="1300" b="1" dirty="0" smtClean="0"/>
                <a:t>우측만 </a:t>
              </a:r>
              <a:r>
                <a:rPr lang="en-US" altLang="ko-KR" sz="1300" b="1" dirty="0" smtClean="0"/>
                <a:t/>
              </a:r>
              <a:br>
                <a:rPr lang="en-US" altLang="ko-KR" sz="1300" b="1" dirty="0" smtClean="0"/>
              </a:br>
              <a:r>
                <a:rPr lang="ko-KR" altLang="en-US" sz="1300" b="1" dirty="0" smtClean="0"/>
                <a:t>되도록 </a:t>
              </a:r>
              <a:r>
                <a:rPr lang="ko-KR" altLang="en-US" sz="1300" b="1" dirty="0"/>
                <a:t>설정</a:t>
              </a:r>
            </a:p>
          </p:txBody>
        </p:sp>
        <p:sp>
          <p:nvSpPr>
            <p:cNvPr id="14" name="타원 13"/>
            <p:cNvSpPr/>
            <p:nvPr/>
          </p:nvSpPr>
          <p:spPr>
            <a:xfrm>
              <a:off x="455999" y="1771355"/>
              <a:ext cx="216024" cy="21602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ko-KR" sz="1100" b="1" dirty="0"/>
                <a:t>1</a:t>
              </a:r>
              <a:endParaRPr lang="ko-KR" altLang="en-US" sz="1100" b="1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455999" y="3919188"/>
              <a:ext cx="216024" cy="216024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ko-KR" sz="1100" b="1" dirty="0"/>
                <a:t>2</a:t>
              </a:r>
              <a:endParaRPr lang="ko-KR" altLang="en-US" sz="1100" b="1" dirty="0"/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2549627" y="1156506"/>
            <a:ext cx="6194480" cy="3996519"/>
            <a:chOff x="2549627" y="1146981"/>
            <a:chExt cx="6194480" cy="3996519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49627" y="1275607"/>
              <a:ext cx="6014315" cy="3676729"/>
            </a:xfrm>
            <a:prstGeom prst="rect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3" name="직사각형 12"/>
            <p:cNvSpPr/>
            <p:nvPr/>
          </p:nvSpPr>
          <p:spPr>
            <a:xfrm>
              <a:off x="2767537" y="1463602"/>
              <a:ext cx="5796406" cy="2347465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ko-KR" altLang="en-US" sz="1100" b="1"/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2767537" y="4414520"/>
              <a:ext cx="5796406" cy="358726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ko-KR" altLang="en-US" sz="1100" b="1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510068" y="1146981"/>
              <a:ext cx="2166144" cy="3996519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86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03476" y="1461305"/>
              <a:ext cx="1540631" cy="3334311"/>
            </a:xfrm>
            <a:prstGeom prst="roundRect">
              <a:avLst>
                <a:gd name="adj" fmla="val 4480"/>
              </a:avLst>
            </a:prstGeom>
            <a:effectLst>
              <a:outerShdw blurRad="228600" dist="50800" dir="624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" name="한쪽 모서리가 잘린 사각형 5"/>
            <p:cNvSpPr/>
            <p:nvPr/>
          </p:nvSpPr>
          <p:spPr>
            <a:xfrm>
              <a:off x="6197398" y="3123859"/>
              <a:ext cx="2028152" cy="1283433"/>
            </a:xfrm>
            <a:custGeom>
              <a:avLst/>
              <a:gdLst>
                <a:gd name="connsiteX0" fmla="*/ 0 w 1944216"/>
                <a:gd name="connsiteY0" fmla="*/ 0 h 1296144"/>
                <a:gd name="connsiteX1" fmla="*/ 1728188 w 1944216"/>
                <a:gd name="connsiteY1" fmla="*/ 0 h 1296144"/>
                <a:gd name="connsiteX2" fmla="*/ 1944216 w 1944216"/>
                <a:gd name="connsiteY2" fmla="*/ 216028 h 1296144"/>
                <a:gd name="connsiteX3" fmla="*/ 1944216 w 1944216"/>
                <a:gd name="connsiteY3" fmla="*/ 1296144 h 1296144"/>
                <a:gd name="connsiteX4" fmla="*/ 0 w 1944216"/>
                <a:gd name="connsiteY4" fmla="*/ 1296144 h 1296144"/>
                <a:gd name="connsiteX5" fmla="*/ 0 w 1944216"/>
                <a:gd name="connsiteY5" fmla="*/ 0 h 1296144"/>
                <a:gd name="connsiteX0" fmla="*/ 0 w 1944216"/>
                <a:gd name="connsiteY0" fmla="*/ 0 h 1296144"/>
                <a:gd name="connsiteX1" fmla="*/ 1728188 w 1944216"/>
                <a:gd name="connsiteY1" fmla="*/ 0 h 1296144"/>
                <a:gd name="connsiteX2" fmla="*/ 1944216 w 1944216"/>
                <a:gd name="connsiteY2" fmla="*/ 216028 h 1296144"/>
                <a:gd name="connsiteX3" fmla="*/ 1944216 w 1944216"/>
                <a:gd name="connsiteY3" fmla="*/ 1296144 h 1296144"/>
                <a:gd name="connsiteX4" fmla="*/ 0 w 1944216"/>
                <a:gd name="connsiteY4" fmla="*/ 1296144 h 1296144"/>
                <a:gd name="connsiteX5" fmla="*/ 0 w 1944216"/>
                <a:gd name="connsiteY5" fmla="*/ 0 h 1296144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944216 w 1944216"/>
                <a:gd name="connsiteY2" fmla="*/ 697291 h 1777407"/>
                <a:gd name="connsiteX3" fmla="*/ 1944216 w 1944216"/>
                <a:gd name="connsiteY3" fmla="*/ 1777407 h 1777407"/>
                <a:gd name="connsiteX4" fmla="*/ 0 w 1944216"/>
                <a:gd name="connsiteY4" fmla="*/ 1777407 h 1777407"/>
                <a:gd name="connsiteX5" fmla="*/ 0 w 1944216"/>
                <a:gd name="connsiteY5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902965 w 1944216"/>
                <a:gd name="connsiteY2" fmla="*/ 9772 h 1777407"/>
                <a:gd name="connsiteX3" fmla="*/ 1944216 w 1944216"/>
                <a:gd name="connsiteY3" fmla="*/ 1777407 h 1777407"/>
                <a:gd name="connsiteX4" fmla="*/ 0 w 1944216"/>
                <a:gd name="connsiteY4" fmla="*/ 1777407 h 1777407"/>
                <a:gd name="connsiteX5" fmla="*/ 0 w 1944216"/>
                <a:gd name="connsiteY5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902965 w 1944216"/>
                <a:gd name="connsiteY2" fmla="*/ 9772 h 1777407"/>
                <a:gd name="connsiteX3" fmla="*/ 1905171 w 1944216"/>
                <a:gd name="connsiteY3" fmla="*/ 398375 h 1777407"/>
                <a:gd name="connsiteX4" fmla="*/ 1944216 w 1944216"/>
                <a:gd name="connsiteY4" fmla="*/ 1777407 h 1777407"/>
                <a:gd name="connsiteX5" fmla="*/ 0 w 1944216"/>
                <a:gd name="connsiteY5" fmla="*/ 1777407 h 1777407"/>
                <a:gd name="connsiteX6" fmla="*/ 0 w 1944216"/>
                <a:gd name="connsiteY6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902965 w 1944216"/>
                <a:gd name="connsiteY2" fmla="*/ 9772 h 1777407"/>
                <a:gd name="connsiteX3" fmla="*/ 1925796 w 1944216"/>
                <a:gd name="connsiteY3" fmla="*/ 535879 h 1777407"/>
                <a:gd name="connsiteX4" fmla="*/ 1944216 w 1944216"/>
                <a:gd name="connsiteY4" fmla="*/ 1777407 h 1777407"/>
                <a:gd name="connsiteX5" fmla="*/ 0 w 1944216"/>
                <a:gd name="connsiteY5" fmla="*/ 1777407 h 1777407"/>
                <a:gd name="connsiteX6" fmla="*/ 0 w 1944216"/>
                <a:gd name="connsiteY6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925796 w 1944216"/>
                <a:gd name="connsiteY3" fmla="*/ 535879 h 1777407"/>
                <a:gd name="connsiteX4" fmla="*/ 1944216 w 1944216"/>
                <a:gd name="connsiteY4" fmla="*/ 1777407 h 1777407"/>
                <a:gd name="connsiteX5" fmla="*/ 0 w 1944216"/>
                <a:gd name="connsiteY5" fmla="*/ 1777407 h 1777407"/>
                <a:gd name="connsiteX6" fmla="*/ 0 w 1944216"/>
                <a:gd name="connsiteY6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457335 w 1944216"/>
                <a:gd name="connsiteY3" fmla="*/ 280798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888341 w 1944216"/>
                <a:gd name="connsiteY3" fmla="*/ 156973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888341 w 1944216"/>
                <a:gd name="connsiteY3" fmla="*/ 156973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888341 w 1944216"/>
                <a:gd name="connsiteY3" fmla="*/ 156973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888341 w 1944216"/>
                <a:gd name="connsiteY3" fmla="*/ 156973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909772 w 1944216"/>
                <a:gd name="connsiteY3" fmla="*/ 173641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909772 w 1944216"/>
                <a:gd name="connsiteY3" fmla="*/ 173641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3455 w 1944216"/>
                <a:gd name="connsiteY2" fmla="*/ 168439 h 1777407"/>
                <a:gd name="connsiteX3" fmla="*/ 1909772 w 1944216"/>
                <a:gd name="connsiteY3" fmla="*/ 173641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3455 w 1944216"/>
                <a:gd name="connsiteY2" fmla="*/ 168439 h 1777407"/>
                <a:gd name="connsiteX3" fmla="*/ 1909772 w 1944216"/>
                <a:gd name="connsiteY3" fmla="*/ 173641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6108"/>
                <a:gd name="connsiteY0" fmla="*/ 464594 h 1760738"/>
                <a:gd name="connsiteX1" fmla="*/ 1292938 w 1946108"/>
                <a:gd name="connsiteY1" fmla="*/ 0 h 1760738"/>
                <a:gd name="connsiteX2" fmla="*/ 1293455 w 1946108"/>
                <a:gd name="connsiteY2" fmla="*/ 151770 h 1760738"/>
                <a:gd name="connsiteX3" fmla="*/ 1909772 w 1946108"/>
                <a:gd name="connsiteY3" fmla="*/ 156972 h 1760738"/>
                <a:gd name="connsiteX4" fmla="*/ 1925796 w 1946108"/>
                <a:gd name="connsiteY4" fmla="*/ 519210 h 1760738"/>
                <a:gd name="connsiteX5" fmla="*/ 1944216 w 1946108"/>
                <a:gd name="connsiteY5" fmla="*/ 1760738 h 1760738"/>
                <a:gd name="connsiteX6" fmla="*/ 0 w 1946108"/>
                <a:gd name="connsiteY6" fmla="*/ 1760738 h 1760738"/>
                <a:gd name="connsiteX7" fmla="*/ 0 w 1946108"/>
                <a:gd name="connsiteY7" fmla="*/ 464594 h 1760738"/>
                <a:gd name="connsiteX0" fmla="*/ 0 w 1946108"/>
                <a:gd name="connsiteY0" fmla="*/ 464594 h 1760738"/>
                <a:gd name="connsiteX1" fmla="*/ 1292938 w 1946108"/>
                <a:gd name="connsiteY1" fmla="*/ 0 h 1760738"/>
                <a:gd name="connsiteX2" fmla="*/ 1293455 w 1946108"/>
                <a:gd name="connsiteY2" fmla="*/ 151770 h 1760738"/>
                <a:gd name="connsiteX3" fmla="*/ 1909772 w 1946108"/>
                <a:gd name="connsiteY3" fmla="*/ 156972 h 1760738"/>
                <a:gd name="connsiteX4" fmla="*/ 1925796 w 1946108"/>
                <a:gd name="connsiteY4" fmla="*/ 519210 h 1760738"/>
                <a:gd name="connsiteX5" fmla="*/ 1944216 w 1946108"/>
                <a:gd name="connsiteY5" fmla="*/ 1760738 h 1760738"/>
                <a:gd name="connsiteX6" fmla="*/ 0 w 1946108"/>
                <a:gd name="connsiteY6" fmla="*/ 1760738 h 1760738"/>
                <a:gd name="connsiteX7" fmla="*/ 0 w 1946108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5009 w 1944216"/>
                <a:gd name="connsiteY3" fmla="*/ 149828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5009 w 1944216"/>
                <a:gd name="connsiteY3" fmla="*/ 149828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5009 w 1944216"/>
                <a:gd name="connsiteY3" fmla="*/ 149828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2776066"/>
                <a:gd name="connsiteY0" fmla="*/ 509044 h 1760738"/>
                <a:gd name="connsiteX1" fmla="*/ 2124788 w 2776066"/>
                <a:gd name="connsiteY1" fmla="*/ 0 h 1760738"/>
                <a:gd name="connsiteX2" fmla="*/ 2125305 w 2776066"/>
                <a:gd name="connsiteY2" fmla="*/ 151770 h 1760738"/>
                <a:gd name="connsiteX3" fmla="*/ 2736859 w 2776066"/>
                <a:gd name="connsiteY3" fmla="*/ 149828 h 1760738"/>
                <a:gd name="connsiteX4" fmla="*/ 2757646 w 2776066"/>
                <a:gd name="connsiteY4" fmla="*/ 519210 h 1760738"/>
                <a:gd name="connsiteX5" fmla="*/ 2776066 w 2776066"/>
                <a:gd name="connsiteY5" fmla="*/ 1760738 h 1760738"/>
                <a:gd name="connsiteX6" fmla="*/ 831850 w 2776066"/>
                <a:gd name="connsiteY6" fmla="*/ 1760738 h 1760738"/>
                <a:gd name="connsiteX7" fmla="*/ 0 w 2776066"/>
                <a:gd name="connsiteY7" fmla="*/ 509044 h 1760738"/>
                <a:gd name="connsiteX0" fmla="*/ 6350 w 2782416"/>
                <a:gd name="connsiteY0" fmla="*/ 509044 h 1760738"/>
                <a:gd name="connsiteX1" fmla="*/ 2131138 w 2782416"/>
                <a:gd name="connsiteY1" fmla="*/ 0 h 1760738"/>
                <a:gd name="connsiteX2" fmla="*/ 2131655 w 2782416"/>
                <a:gd name="connsiteY2" fmla="*/ 151770 h 1760738"/>
                <a:gd name="connsiteX3" fmla="*/ 2743209 w 2782416"/>
                <a:gd name="connsiteY3" fmla="*/ 149828 h 1760738"/>
                <a:gd name="connsiteX4" fmla="*/ 2763996 w 2782416"/>
                <a:gd name="connsiteY4" fmla="*/ 519210 h 1760738"/>
                <a:gd name="connsiteX5" fmla="*/ 2782416 w 2782416"/>
                <a:gd name="connsiteY5" fmla="*/ 1760738 h 1760738"/>
                <a:gd name="connsiteX6" fmla="*/ 0 w 2782416"/>
                <a:gd name="connsiteY6" fmla="*/ 1741688 h 1760738"/>
                <a:gd name="connsiteX7" fmla="*/ 6350 w 2782416"/>
                <a:gd name="connsiteY7" fmla="*/ 509044 h 176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82416" h="1760738">
                  <a:moveTo>
                    <a:pt x="6350" y="509044"/>
                  </a:moveTo>
                  <a:lnTo>
                    <a:pt x="2131138" y="0"/>
                  </a:lnTo>
                  <a:cubicBezTo>
                    <a:pt x="2132104" y="51384"/>
                    <a:pt x="2130689" y="100386"/>
                    <a:pt x="2131655" y="151770"/>
                  </a:cubicBezTo>
                  <a:cubicBezTo>
                    <a:pt x="2236048" y="158089"/>
                    <a:pt x="2742198" y="152882"/>
                    <a:pt x="2743209" y="149828"/>
                  </a:cubicBezTo>
                  <a:cubicBezTo>
                    <a:pt x="2744220" y="146774"/>
                    <a:pt x="2759844" y="495993"/>
                    <a:pt x="2763996" y="519210"/>
                  </a:cubicBezTo>
                  <a:cubicBezTo>
                    <a:pt x="2770530" y="787695"/>
                    <a:pt x="2776276" y="1346895"/>
                    <a:pt x="2782416" y="1760738"/>
                  </a:cubicBezTo>
                  <a:lnTo>
                    <a:pt x="0" y="1741688"/>
                  </a:lnTo>
                  <a:cubicBezTo>
                    <a:pt x="2117" y="1330807"/>
                    <a:pt x="4233" y="919925"/>
                    <a:pt x="6350" y="50904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  <a:alpha val="52000"/>
                  </a:schemeClr>
                </a:gs>
                <a:gs pos="100000">
                  <a:schemeClr val="bg1">
                    <a:lumMod val="85000"/>
                    <a:alpha val="69000"/>
                  </a:schemeClr>
                </a:gs>
              </a:gsLst>
              <a:lin ang="0" scaled="0"/>
            </a:gradFill>
            <a:ln>
              <a:noFill/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2201" y="3491551"/>
              <a:ext cx="2044746" cy="944782"/>
            </a:xfrm>
            <a:prstGeom prst="roundRect">
              <a:avLst>
                <a:gd name="adj" fmla="val 4480"/>
              </a:avLst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228600" dist="50800" dir="624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3" name="타원 22"/>
            <p:cNvSpPr/>
            <p:nvPr/>
          </p:nvSpPr>
          <p:spPr>
            <a:xfrm>
              <a:off x="2766516" y="4305297"/>
              <a:ext cx="216024" cy="216024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ko-KR" sz="1100" b="1" dirty="0"/>
                <a:t>2</a:t>
              </a:r>
              <a:endParaRPr lang="ko-KR" altLang="en-US" sz="1100" b="1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2766516" y="1353114"/>
              <a:ext cx="216024" cy="21602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ko-KR" sz="1100" b="1" dirty="0"/>
                <a:t>1</a:t>
              </a:r>
              <a:endParaRPr lang="ko-KR" altLang="en-US" sz="1100" b="1" dirty="0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7746838" y="3123859"/>
              <a:ext cx="449556" cy="11442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09554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33000" y="1275607"/>
            <a:ext cx="4383016" cy="268897"/>
          </a:xfrm>
          <a:prstGeom prst="rect">
            <a:avLst/>
          </a:prstGeom>
          <a:gradFill>
            <a:gsLst>
              <a:gs pos="7000">
                <a:srgbClr val="C9E0FF">
                  <a:alpha val="53000"/>
                </a:srgbClr>
              </a:gs>
              <a:gs pos="87000">
                <a:srgbClr val="C9E0FF">
                  <a:alpha val="2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/>
        </p:nvSpPr>
        <p:spPr>
          <a:xfrm>
            <a:off x="371214" y="1146981"/>
            <a:ext cx="1021113" cy="461663"/>
          </a:xfrm>
          <a:prstGeom prst="rect">
            <a:avLst/>
          </a:prstGeom>
          <a:noFill/>
        </p:spPr>
        <p:txBody>
          <a:bodyPr wrap="none" lIns="0" tIns="45719" rIns="0" bIns="45719" rtlCol="0" anchor="ctr">
            <a:spAutoFit/>
          </a:bodyPr>
          <a:lstStyle/>
          <a:p>
            <a:pPr>
              <a:defRPr/>
            </a:pP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2 </a:t>
            </a:r>
            <a:r>
              <a:rPr lang="ko-KR" altLang="en-US" sz="16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검색화면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3000" y="959070"/>
            <a:ext cx="7200000" cy="25200"/>
          </a:xfrm>
          <a:prstGeom prst="rect">
            <a:avLst/>
          </a:prstGeom>
          <a:gradFill flip="none" rotWithShape="1">
            <a:gsLst>
              <a:gs pos="0">
                <a:srgbClr val="5E97E1"/>
              </a:gs>
              <a:gs pos="58000">
                <a:srgbClr val="5E97E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/>
          <p:cNvGrpSpPr/>
          <p:nvPr/>
        </p:nvGrpSpPr>
        <p:grpSpPr>
          <a:xfrm>
            <a:off x="385348" y="1737270"/>
            <a:ext cx="2139161" cy="2233945"/>
            <a:chOff x="455999" y="1737270"/>
            <a:chExt cx="2048638" cy="2233945"/>
          </a:xfrm>
        </p:grpSpPr>
        <p:sp>
          <p:nvSpPr>
            <p:cNvPr id="23" name="TextBox 22"/>
            <p:cNvSpPr txBox="1"/>
            <p:nvPr/>
          </p:nvSpPr>
          <p:spPr>
            <a:xfrm>
              <a:off x="674189" y="1737270"/>
              <a:ext cx="1830448" cy="2233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179388" indent="-179388">
                <a:spcAft>
                  <a:spcPts val="800"/>
                </a:spcAft>
                <a:buFont typeface="Arial" panose="020B0604020202020204" pitchFamily="34" charset="0"/>
                <a:buChar char="•"/>
                <a:defRPr sz="110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defRPr>
              </a:lvl1pPr>
            </a:lstStyle>
            <a:p>
              <a:pPr marL="182563" indent="-182563">
                <a:spcAft>
                  <a:spcPts val="400"/>
                </a:spcAft>
                <a:buNone/>
              </a:pPr>
              <a:r>
                <a:rPr lang="ko-KR" altLang="en-US" sz="1300" b="1" dirty="0" err="1"/>
                <a:t>콜렉션</a:t>
              </a:r>
              <a:r>
                <a:rPr lang="ko-KR" altLang="en-US" sz="1300" b="1" dirty="0"/>
                <a:t> </a:t>
              </a:r>
              <a:r>
                <a:rPr lang="ko-KR" altLang="en-US" sz="1300" b="1" dirty="0" err="1"/>
                <a:t>뷰</a:t>
              </a:r>
              <a:r>
                <a:rPr lang="ko-KR" altLang="en-US" sz="1300" b="1" dirty="0"/>
                <a:t> 셀 크기정의</a:t>
              </a:r>
              <a:endParaRPr lang="en-US" altLang="ko-KR" sz="1300" b="1" dirty="0"/>
            </a:p>
            <a:p>
              <a:pPr marL="182563" indent="-182563">
                <a:spcAft>
                  <a:spcPts val="350"/>
                </a:spcAft>
                <a:buFont typeface="+mj-lt"/>
                <a:buAutoNum type="arabicPeriod"/>
              </a:pPr>
              <a:r>
                <a:rPr lang="en-US" altLang="ko-KR" dirty="0"/>
                <a:t>N</a:t>
              </a:r>
              <a:r>
                <a:rPr lang="ko-KR" altLang="en-US" dirty="0"/>
                <a:t>행 </a:t>
              </a:r>
              <a:r>
                <a:rPr lang="en-US" altLang="ko-KR" dirty="0"/>
                <a:t>3</a:t>
              </a:r>
              <a:r>
                <a:rPr lang="ko-KR" altLang="en-US" dirty="0" smtClean="0"/>
                <a:t>열</a:t>
              </a:r>
              <a:endParaRPr lang="en-US" altLang="ko-KR" dirty="0" smtClean="0"/>
            </a:p>
            <a:p>
              <a:pPr marL="182563" indent="-182563">
                <a:spcAft>
                  <a:spcPts val="0"/>
                </a:spcAft>
                <a:buFont typeface="+mj-lt"/>
                <a:buAutoNum type="arabicPeriod"/>
              </a:pPr>
              <a:r>
                <a:rPr lang="ko-KR" altLang="en-US" dirty="0"/>
                <a:t>높이 비율 </a:t>
              </a:r>
              <a:r>
                <a:rPr lang="en-US" altLang="ko-KR" dirty="0"/>
                <a:t>: </a:t>
              </a:r>
              <a:r>
                <a:rPr lang="en-US" altLang="ko-KR" dirty="0" smtClean="0"/>
                <a:t>7:10</a:t>
              </a:r>
              <a:br>
                <a:rPr lang="en-US" altLang="ko-KR" dirty="0" smtClean="0"/>
              </a:br>
              <a:endParaRPr lang="en-US" altLang="ko-KR" dirty="0" smtClean="0"/>
            </a:p>
            <a:p>
              <a:pPr marL="182563" indent="-182563">
                <a:spcAft>
                  <a:spcPts val="400"/>
                </a:spcAft>
                <a:buNone/>
              </a:pPr>
              <a:r>
                <a:rPr lang="ko-KR" altLang="en-US" sz="1300" b="1" dirty="0" smtClean="0"/>
                <a:t>검</a:t>
              </a:r>
              <a:r>
                <a:rPr lang="ko-KR" altLang="en-US" sz="1300" b="1" dirty="0"/>
                <a:t>색결</a:t>
              </a:r>
              <a:r>
                <a:rPr lang="ko-KR" altLang="en-US" sz="1300" b="1" dirty="0" smtClean="0"/>
                <a:t>과</a:t>
              </a:r>
              <a:endParaRPr lang="en-US" altLang="ko-KR" sz="1300" b="1" dirty="0"/>
            </a:p>
            <a:p>
              <a:pPr marL="182563" indent="-182563">
                <a:spcAft>
                  <a:spcPts val="300"/>
                </a:spcAft>
                <a:buFont typeface="+mj-lt"/>
                <a:buAutoNum type="arabicPeriod"/>
              </a:pPr>
              <a:r>
                <a:rPr lang="ko-KR" altLang="en-US" dirty="0"/>
                <a:t>검색결과를 </a:t>
              </a:r>
              <a:r>
                <a:rPr lang="en-US" altLang="ko-KR" dirty="0"/>
                <a:t>movies</a:t>
              </a:r>
              <a:br>
                <a:rPr lang="en-US" altLang="ko-KR" dirty="0"/>
              </a:br>
              <a:r>
                <a:rPr lang="ko-KR" altLang="en-US" dirty="0"/>
                <a:t>오브젝트로 설정</a:t>
              </a:r>
              <a:endParaRPr lang="en-US" altLang="ko-KR" dirty="0"/>
            </a:p>
            <a:p>
              <a:pPr marL="182563" indent="-182563">
                <a:spcAft>
                  <a:spcPts val="300"/>
                </a:spcAft>
                <a:buFont typeface="+mj-lt"/>
                <a:buAutoNum type="arabicPeriod"/>
              </a:pPr>
              <a:r>
                <a:rPr lang="en-US" altLang="ko-KR" dirty="0" err="1"/>
                <a:t>Collectionview</a:t>
              </a:r>
              <a:r>
                <a:rPr lang="en-US" altLang="ko-KR" dirty="0"/>
                <a:t> </a:t>
              </a:r>
              <a:br>
                <a:rPr lang="en-US" altLang="ko-KR" dirty="0"/>
              </a:br>
              <a:r>
                <a:rPr lang="ko-KR" altLang="en-US" dirty="0"/>
                <a:t>데이터를 </a:t>
              </a:r>
              <a:r>
                <a:rPr lang="en-US" altLang="ko-KR" dirty="0"/>
                <a:t>reload</a:t>
              </a:r>
            </a:p>
            <a:p>
              <a:pPr marL="182563" indent="-182563">
                <a:spcAft>
                  <a:spcPts val="300"/>
                </a:spcAft>
                <a:buFont typeface="+mj-lt"/>
                <a:buAutoNum type="arabicPeriod"/>
              </a:pPr>
              <a:r>
                <a:rPr lang="en-US" altLang="ko-KR" dirty="0"/>
                <a:t>Firebase </a:t>
              </a:r>
              <a:r>
                <a:rPr lang="ko-KR" altLang="en-US" dirty="0"/>
                <a:t>서버에 </a:t>
              </a:r>
              <a:r>
                <a:rPr lang="ko-KR" altLang="en-US" dirty="0" err="1"/>
                <a:t>검색어</a:t>
              </a:r>
              <a:r>
                <a:rPr lang="en-US" altLang="ko-KR" dirty="0"/>
                <a:t>,</a:t>
              </a:r>
              <a:r>
                <a:rPr lang="ko-KR" altLang="en-US" dirty="0"/>
                <a:t>검색시간을 기록</a:t>
              </a:r>
              <a:endParaRPr lang="en-US" altLang="ko-KR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455999" y="1771355"/>
              <a:ext cx="216024" cy="21602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ko-KR" sz="1100" b="1" dirty="0"/>
                <a:t>1</a:t>
              </a:r>
              <a:endParaRPr lang="ko-KR" altLang="en-US" sz="1100" b="1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455999" y="2586608"/>
              <a:ext cx="216024" cy="216024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ko-KR" sz="1100" b="1" dirty="0"/>
                <a:t>2</a:t>
              </a:r>
              <a:endParaRPr lang="ko-KR" altLang="en-US" sz="1100" b="1" dirty="0"/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2880360" y="501355"/>
            <a:ext cx="6263640" cy="4587756"/>
            <a:chOff x="2880360" y="501355"/>
            <a:chExt cx="6263640" cy="4587756"/>
          </a:xfrm>
        </p:grpSpPr>
        <p:grpSp>
          <p:nvGrpSpPr>
            <p:cNvPr id="16" name="그룹 15"/>
            <p:cNvGrpSpPr/>
            <p:nvPr/>
          </p:nvGrpSpPr>
          <p:grpSpPr>
            <a:xfrm>
              <a:off x="2880360" y="501355"/>
              <a:ext cx="4498340" cy="4185308"/>
              <a:chOff x="2880360" y="501355"/>
              <a:chExt cx="4498340" cy="4185308"/>
            </a:xfrm>
          </p:grpSpPr>
          <p:pic>
            <p:nvPicPr>
              <p:cNvPr id="1026" name="Picture 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4251"/>
              <a:stretch/>
            </p:blipFill>
            <p:spPr bwMode="auto">
              <a:xfrm>
                <a:off x="2880360" y="510803"/>
                <a:ext cx="4497723" cy="4175860"/>
              </a:xfrm>
              <a:prstGeom prst="rect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3" name="직사각형 12"/>
              <p:cNvSpPr/>
              <p:nvPr/>
            </p:nvSpPr>
            <p:spPr>
              <a:xfrm>
                <a:off x="3094633" y="515790"/>
                <a:ext cx="4284067" cy="1401910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/>
                <a:endParaRPr lang="ko-KR" altLang="en-US" sz="1100" b="1"/>
              </a:p>
            </p:txBody>
          </p:sp>
          <p:sp>
            <p:nvSpPr>
              <p:cNvPr id="15" name="직사각형 14"/>
              <p:cNvSpPr/>
              <p:nvPr/>
            </p:nvSpPr>
            <p:spPr>
              <a:xfrm>
                <a:off x="3094633" y="2008039"/>
                <a:ext cx="4284067" cy="2678623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/>
                <a:endParaRPr lang="ko-KR" altLang="en-US" sz="1100" b="1"/>
              </a:p>
            </p:txBody>
          </p:sp>
          <p:sp>
            <p:nvSpPr>
              <p:cNvPr id="26" name="타원 25"/>
              <p:cNvSpPr/>
              <p:nvPr/>
            </p:nvSpPr>
            <p:spPr>
              <a:xfrm>
                <a:off x="2988848" y="501355"/>
                <a:ext cx="225569" cy="216024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/>
                <a:r>
                  <a:rPr lang="en-US" altLang="ko-KR" sz="1100" b="1" dirty="0"/>
                  <a:t>1</a:t>
                </a:r>
                <a:endParaRPr lang="ko-KR" altLang="en-US" sz="1100" b="1" dirty="0"/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2981848" y="2008039"/>
                <a:ext cx="225569" cy="216024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/>
                <a:r>
                  <a:rPr lang="en-US" altLang="ko-KR" sz="1100" b="1" dirty="0"/>
                  <a:t>2</a:t>
                </a:r>
                <a:endParaRPr lang="ko-KR" altLang="en-US" sz="1100" b="1" dirty="0"/>
              </a:p>
            </p:txBody>
          </p:sp>
        </p:grpSp>
        <p:grpSp>
          <p:nvGrpSpPr>
            <p:cNvPr id="32" name="그룹 31"/>
            <p:cNvGrpSpPr/>
            <p:nvPr/>
          </p:nvGrpSpPr>
          <p:grpSpPr>
            <a:xfrm>
              <a:off x="7227146" y="1451053"/>
              <a:ext cx="1916854" cy="3638058"/>
              <a:chOff x="7290456" y="1581025"/>
              <a:chExt cx="1853544" cy="3517900"/>
            </a:xfrm>
          </p:grpSpPr>
          <p:pic>
            <p:nvPicPr>
              <p:cNvPr id="37" name="Picture 3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0410"/>
              <a:stretch/>
            </p:blipFill>
            <p:spPr bwMode="auto">
              <a:xfrm>
                <a:off x="7290456" y="1581025"/>
                <a:ext cx="1853544" cy="35179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4" name="직사각형 33"/>
              <p:cNvSpPr/>
              <p:nvPr/>
            </p:nvSpPr>
            <p:spPr>
              <a:xfrm>
                <a:off x="7324623" y="1976338"/>
                <a:ext cx="1375572" cy="2447351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/>
                <a:endParaRPr lang="ko-KR" altLang="en-US" sz="1100" b="1"/>
              </a:p>
            </p:txBody>
          </p:sp>
          <p:sp>
            <p:nvSpPr>
              <p:cNvPr id="35" name="직사각형 34"/>
              <p:cNvSpPr/>
              <p:nvPr/>
            </p:nvSpPr>
            <p:spPr>
              <a:xfrm>
                <a:off x="7335635" y="1988075"/>
                <a:ext cx="415307" cy="594450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/>
                <a:endParaRPr lang="ko-KR" altLang="en-US" sz="1100" b="1"/>
              </a:p>
            </p:txBody>
          </p:sp>
        </p:grpSp>
      </p:grpSp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4" t="35497" r="30657" b="49213"/>
          <a:stretch/>
        </p:blipFill>
        <p:spPr bwMode="auto">
          <a:xfrm>
            <a:off x="698020" y="4003040"/>
            <a:ext cx="1785748" cy="683623"/>
          </a:xfrm>
          <a:prstGeom prst="rect">
            <a:avLst/>
          </a:prstGeom>
          <a:ln w="9525"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1994777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</a:t>
            </a:r>
            <a:r>
              <a:rPr lang="en-US" altLang="ko-KR" sz="2800" b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동작설명</a:t>
            </a:r>
            <a:endParaRPr lang="ko-KR" altLang="en-US" sz="28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7069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33000" y="1275607"/>
            <a:ext cx="4383016" cy="268897"/>
          </a:xfrm>
          <a:prstGeom prst="rect">
            <a:avLst/>
          </a:prstGeom>
          <a:gradFill>
            <a:gsLst>
              <a:gs pos="7000">
                <a:srgbClr val="C9E0FF">
                  <a:alpha val="53000"/>
                </a:srgbClr>
              </a:gs>
              <a:gs pos="87000">
                <a:srgbClr val="C9E0FF">
                  <a:alpha val="2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1687216-9C76-4F29-934C-F430DF40C5FA}"/>
              </a:ext>
            </a:extLst>
          </p:cNvPr>
          <p:cNvSpPr txBox="1"/>
          <p:nvPr/>
        </p:nvSpPr>
        <p:spPr>
          <a:xfrm>
            <a:off x="371214" y="1146981"/>
            <a:ext cx="2627899" cy="461663"/>
          </a:xfrm>
          <a:prstGeom prst="rect">
            <a:avLst/>
          </a:prstGeom>
          <a:noFill/>
        </p:spPr>
        <p:txBody>
          <a:bodyPr wrap="none" lIns="0" tIns="45719" rIns="0" bIns="45719" rtlCol="0" anchor="ctr">
            <a:spAutoFit/>
          </a:bodyPr>
          <a:lstStyle/>
          <a:p>
            <a:pPr>
              <a:defRPr/>
            </a:pP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3 </a:t>
            </a:r>
            <a:r>
              <a:rPr lang="en-US" altLang="ko-KR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Nested </a:t>
            </a:r>
            <a:r>
              <a:rPr lang="en-US" altLang="ko-KR" sz="16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ScrollView</a:t>
            </a:r>
            <a:r>
              <a:rPr lang="ko-KR" altLang="en-US" sz="16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구현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415496" y="1737270"/>
            <a:ext cx="2242436" cy="134395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ko-KR"/>
            </a:defPPr>
            <a:lvl1pPr marL="179388" indent="-179388">
              <a:spcAft>
                <a:spcPts val="800"/>
              </a:spcAft>
              <a:buFont typeface="Arial" panose="020B0604020202020204" pitchFamily="34" charset="0"/>
              <a:buChar char="•"/>
              <a:defRPr sz="110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defRPr>
            </a:lvl1pPr>
          </a:lstStyle>
          <a:p>
            <a:pPr marL="182563" indent="-182563">
              <a:buNone/>
            </a:pPr>
            <a:r>
              <a:rPr lang="ko-KR" altLang="en-US" sz="1300" b="1" dirty="0"/>
              <a:t>각 </a:t>
            </a:r>
            <a:r>
              <a:rPr lang="ko-KR" altLang="en-US" sz="1300" b="1" dirty="0" err="1"/>
              <a:t>뷰컨트롤러</a:t>
            </a:r>
            <a:r>
              <a:rPr lang="ko-KR" altLang="en-US" sz="1300" b="1" dirty="0"/>
              <a:t> 연결</a:t>
            </a:r>
            <a:endParaRPr lang="en-US" altLang="ko-KR" sz="1300" b="1" dirty="0"/>
          </a:p>
          <a:p>
            <a:pPr marL="358775" indent="0">
              <a:buNone/>
            </a:pPr>
            <a:r>
              <a:rPr lang="ko-KR" altLang="en-US" dirty="0" err="1"/>
              <a:t>세그웨이</a:t>
            </a:r>
            <a:r>
              <a:rPr lang="ko-KR" altLang="en-US" dirty="0"/>
              <a:t> </a:t>
            </a:r>
            <a:r>
              <a:rPr lang="ko-KR" altLang="en-US" dirty="0" err="1"/>
              <a:t>식별자</a:t>
            </a:r>
            <a:r>
              <a:rPr lang="ko-KR" altLang="en-US" dirty="0"/>
              <a:t> </a:t>
            </a:r>
            <a:r>
              <a:rPr lang="ko-KR" altLang="en-US" dirty="0" err="1" smtClean="0"/>
              <a:t>일치시</a:t>
            </a:r>
            <a:r>
              <a:rPr lang="ko-KR" altLang="en-US" dirty="0" smtClean="0"/>
              <a:t>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해당 </a:t>
            </a:r>
            <a:r>
              <a:rPr lang="ko-KR" altLang="en-US" dirty="0"/>
              <a:t>추천 </a:t>
            </a:r>
            <a:r>
              <a:rPr lang="ko-KR" altLang="en-US" dirty="0" err="1" smtClean="0"/>
              <a:t>뷰</a:t>
            </a:r>
            <a:r>
              <a:rPr lang="ko-KR" altLang="en-US" dirty="0" smtClean="0"/>
              <a:t> 컨트롤러로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형 변환</a:t>
            </a:r>
            <a:endParaRPr lang="en-US" altLang="ko-KR" dirty="0"/>
          </a:p>
          <a:p>
            <a:pPr marL="358775" indent="0">
              <a:buNone/>
            </a:pPr>
            <a:r>
              <a:rPr lang="ko-KR" altLang="en-US" dirty="0" err="1"/>
              <a:t>식별자로</a:t>
            </a:r>
            <a:r>
              <a:rPr lang="ko-KR" altLang="en-US" dirty="0"/>
              <a:t> 타입 </a:t>
            </a:r>
            <a:r>
              <a:rPr lang="ko-KR" altLang="en-US" dirty="0" smtClean="0"/>
              <a:t>업데이트 및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아이템 </a:t>
            </a:r>
            <a:r>
              <a:rPr lang="en-US" altLang="ko-KR" dirty="0" smtClean="0"/>
              <a:t>fetch</a:t>
            </a:r>
            <a:endParaRPr lang="en-US" altLang="ko-KR" dirty="0"/>
          </a:p>
        </p:txBody>
      </p:sp>
      <p:grpSp>
        <p:nvGrpSpPr>
          <p:cNvPr id="134" name="그룹 133"/>
          <p:cNvGrpSpPr/>
          <p:nvPr/>
        </p:nvGrpSpPr>
        <p:grpSpPr>
          <a:xfrm>
            <a:off x="2771800" y="1566928"/>
            <a:ext cx="6043708" cy="2990278"/>
            <a:chOff x="2771800" y="1566928"/>
            <a:chExt cx="6043708" cy="2990278"/>
          </a:xfrm>
        </p:grpSpPr>
        <p:grpSp>
          <p:nvGrpSpPr>
            <p:cNvPr id="108" name="그룹 107"/>
            <p:cNvGrpSpPr/>
            <p:nvPr/>
          </p:nvGrpSpPr>
          <p:grpSpPr>
            <a:xfrm>
              <a:off x="2771800" y="1713593"/>
              <a:ext cx="5082736" cy="2843613"/>
              <a:chOff x="1598771" y="1608645"/>
              <a:chExt cx="5449994" cy="3049080"/>
            </a:xfrm>
          </p:grpSpPr>
          <p:grpSp>
            <p:nvGrpSpPr>
              <p:cNvPr id="89" name="그룹 88"/>
              <p:cNvGrpSpPr/>
              <p:nvPr/>
            </p:nvGrpSpPr>
            <p:grpSpPr>
              <a:xfrm>
                <a:off x="1598771" y="1665932"/>
                <a:ext cx="5449994" cy="2922043"/>
                <a:chOff x="332999" y="1620452"/>
                <a:chExt cx="5715614" cy="3064457"/>
              </a:xfrm>
            </p:grpSpPr>
            <p:pic>
              <p:nvPicPr>
                <p:cNvPr id="3074" name="Picture 2"/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32999" y="1620452"/>
                  <a:ext cx="5715614" cy="3064457"/>
                </a:xfrm>
                <a:prstGeom prst="rect">
                  <a:avLst/>
                </a:prstGeom>
                <a:ln w="9525">
                  <a:solidFill>
                    <a:schemeClr val="bg1">
                      <a:lumMod val="75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86" name="직사각형 85"/>
                <p:cNvSpPr/>
                <p:nvPr/>
              </p:nvSpPr>
              <p:spPr>
                <a:xfrm>
                  <a:off x="818844" y="1831974"/>
                  <a:ext cx="5216764" cy="330187"/>
                </a:xfrm>
                <a:prstGeom prst="rect">
                  <a:avLst/>
                </a:prstGeom>
                <a:noFill/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38" tIns="45719" rIns="91438" bIns="45719" rtlCol="0" anchor="ctr"/>
                <a:lstStyle/>
                <a:p>
                  <a:pPr algn="ctr"/>
                  <a:endParaRPr lang="ko-KR" altLang="en-US" sz="1100" b="1"/>
                </a:p>
              </p:txBody>
            </p:sp>
            <p:sp>
              <p:nvSpPr>
                <p:cNvPr id="88" name="직사각형 87"/>
                <p:cNvSpPr/>
                <p:nvPr/>
              </p:nvSpPr>
              <p:spPr>
                <a:xfrm>
                  <a:off x="818844" y="2456817"/>
                  <a:ext cx="5216767" cy="345150"/>
                </a:xfrm>
                <a:prstGeom prst="rect">
                  <a:avLst/>
                </a:prstGeom>
                <a:noFill/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38" tIns="45719" rIns="91438" bIns="45719" rtlCol="0" anchor="ctr"/>
                <a:lstStyle/>
                <a:p>
                  <a:pPr algn="ctr"/>
                  <a:endParaRPr lang="ko-KR" altLang="en-US" sz="1100" b="1"/>
                </a:p>
              </p:txBody>
            </p:sp>
            <p:sp>
              <p:nvSpPr>
                <p:cNvPr id="90" name="직사각형 89"/>
                <p:cNvSpPr/>
                <p:nvPr/>
              </p:nvSpPr>
              <p:spPr>
                <a:xfrm>
                  <a:off x="818844" y="2815782"/>
                  <a:ext cx="5216766" cy="420337"/>
                </a:xfrm>
                <a:prstGeom prst="rect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38" tIns="45719" rIns="91438" bIns="45719" rtlCol="0" anchor="ctr"/>
                <a:lstStyle/>
                <a:p>
                  <a:pPr algn="ctr"/>
                  <a:endParaRPr lang="ko-KR" altLang="en-US" sz="1100" b="1"/>
                </a:p>
              </p:txBody>
            </p:sp>
            <p:sp>
              <p:nvSpPr>
                <p:cNvPr id="143" name="직사각형 142"/>
                <p:cNvSpPr/>
                <p:nvPr/>
              </p:nvSpPr>
              <p:spPr>
                <a:xfrm>
                  <a:off x="818844" y="3250162"/>
                  <a:ext cx="5216766" cy="953280"/>
                </a:xfrm>
                <a:prstGeom prst="rect">
                  <a:avLst/>
                </a:prstGeom>
                <a:solidFill>
                  <a:schemeClr val="bg1">
                    <a:alpha val="87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38" tIns="45719" rIns="91438" bIns="45719" rtlCol="0" anchor="ctr"/>
                <a:lstStyle/>
                <a:p>
                  <a:pPr algn="ctr"/>
                  <a:r>
                    <a:rPr lang="en-US" altLang="ko-KR" sz="1100" b="1" dirty="0" smtClean="0">
                      <a:solidFill>
                        <a:schemeClr val="bg2">
                          <a:lumMod val="50000"/>
                        </a:schemeClr>
                      </a:solidFill>
                    </a:rPr>
                    <a:t>1~2 </a:t>
                  </a:r>
                  <a:r>
                    <a:rPr lang="ko-KR" altLang="en-US" sz="1100" b="1" dirty="0" smtClean="0">
                      <a:solidFill>
                        <a:schemeClr val="bg2">
                          <a:lumMod val="50000"/>
                        </a:schemeClr>
                      </a:solidFill>
                    </a:rPr>
                    <a:t>설명과 동일한 동작</a:t>
                  </a:r>
                  <a:endParaRPr lang="ko-KR" altLang="en-US" sz="1100" b="1" dirty="0">
                    <a:solidFill>
                      <a:schemeClr val="bg2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109" name="직사각형 108"/>
              <p:cNvSpPr/>
              <p:nvPr/>
            </p:nvSpPr>
            <p:spPr>
              <a:xfrm>
                <a:off x="5180834" y="1608645"/>
                <a:ext cx="1836443" cy="3049080"/>
              </a:xfrm>
              <a:prstGeom prst="rect">
                <a:avLst/>
              </a:prstGeom>
              <a:gradFill>
                <a:gsLst>
                  <a:gs pos="0">
                    <a:schemeClr val="bg1">
                      <a:alpha val="0"/>
                    </a:schemeClr>
                  </a:gs>
                  <a:gs pos="86000">
                    <a:schemeClr val="bg1"/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32" name="그룹 131"/>
            <p:cNvGrpSpPr/>
            <p:nvPr/>
          </p:nvGrpSpPr>
          <p:grpSpPr>
            <a:xfrm>
              <a:off x="7426288" y="1566928"/>
              <a:ext cx="1389220" cy="2930398"/>
              <a:chOff x="7426288" y="1566928"/>
              <a:chExt cx="1389220" cy="2930398"/>
            </a:xfrm>
          </p:grpSpPr>
          <p:pic>
            <p:nvPicPr>
              <p:cNvPr id="93" name="그림 9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61508" y="1566928"/>
                <a:ext cx="1354000" cy="2930398"/>
              </a:xfrm>
              <a:prstGeom prst="roundRect">
                <a:avLst>
                  <a:gd name="adj" fmla="val 4480"/>
                </a:avLst>
              </a:prstGeom>
              <a:effectLst>
                <a:outerShdw blurRad="228600" dist="50800" dir="624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117" name="직사각형 116"/>
              <p:cNvSpPr/>
              <p:nvPr/>
            </p:nvSpPr>
            <p:spPr>
              <a:xfrm>
                <a:off x="7522369" y="2783682"/>
                <a:ext cx="1238250" cy="638174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/>
                <a:endParaRPr lang="ko-KR" altLang="en-US" sz="1100" b="1"/>
              </a:p>
            </p:txBody>
          </p:sp>
          <p:sp>
            <p:nvSpPr>
              <p:cNvPr id="128" name="직사각형 127"/>
              <p:cNvSpPr/>
              <p:nvPr/>
            </p:nvSpPr>
            <p:spPr>
              <a:xfrm>
                <a:off x="7522369" y="3436145"/>
                <a:ext cx="1238250" cy="638174"/>
              </a:xfrm>
              <a:prstGeom prst="rect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/>
                <a:endParaRPr lang="ko-KR" altLang="en-US" sz="1100" b="1"/>
              </a:p>
            </p:txBody>
          </p:sp>
          <p:sp>
            <p:nvSpPr>
              <p:cNvPr id="131" name="타원 130"/>
              <p:cNvSpPr/>
              <p:nvPr/>
            </p:nvSpPr>
            <p:spPr>
              <a:xfrm flipH="1">
                <a:off x="7426288" y="2691666"/>
                <a:ext cx="192162" cy="18403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/>
                <a:r>
                  <a:rPr lang="en-US" altLang="ko-KR" sz="900" b="1" dirty="0"/>
                  <a:t>1</a:t>
                </a:r>
                <a:endParaRPr lang="ko-KR" altLang="en-US" sz="900" b="1" dirty="0"/>
              </a:p>
            </p:txBody>
          </p:sp>
          <p:sp>
            <p:nvSpPr>
              <p:cNvPr id="115" name="타원 114"/>
              <p:cNvSpPr/>
              <p:nvPr/>
            </p:nvSpPr>
            <p:spPr>
              <a:xfrm flipH="1">
                <a:off x="7426288" y="3436145"/>
                <a:ext cx="192162" cy="184032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/>
                <a:r>
                  <a:rPr lang="en-US" altLang="ko-KR" sz="900" b="1" dirty="0"/>
                  <a:t>2</a:t>
                </a:r>
                <a:endParaRPr lang="ko-KR" altLang="en-US" sz="900" b="1" dirty="0"/>
              </a:p>
            </p:txBody>
          </p:sp>
        </p:grpSp>
      </p:grpSp>
      <p:sp>
        <p:nvSpPr>
          <p:cNvPr id="137" name="타원 136"/>
          <p:cNvSpPr/>
          <p:nvPr/>
        </p:nvSpPr>
        <p:spPr>
          <a:xfrm>
            <a:off x="449206" y="2091684"/>
            <a:ext cx="225569" cy="21602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r>
              <a:rPr lang="en-US" altLang="ko-KR" sz="1100" b="1" dirty="0"/>
              <a:t>1</a:t>
            </a:r>
            <a:endParaRPr lang="ko-KR" altLang="en-US" sz="1100" b="1" dirty="0"/>
          </a:p>
        </p:txBody>
      </p:sp>
      <p:sp>
        <p:nvSpPr>
          <p:cNvPr id="139" name="타원 138"/>
          <p:cNvSpPr/>
          <p:nvPr/>
        </p:nvSpPr>
        <p:spPr>
          <a:xfrm>
            <a:off x="449206" y="2669534"/>
            <a:ext cx="225569" cy="21602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r>
              <a:rPr lang="en-US" altLang="ko-KR" sz="1100" b="1" dirty="0" smtClean="0"/>
              <a:t>2</a:t>
            </a:r>
            <a:endParaRPr lang="ko-KR" alt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648792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7345756" y="445942"/>
            <a:ext cx="1457198" cy="449086"/>
            <a:chOff x="7164288" y="445942"/>
            <a:chExt cx="1457198" cy="449086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15850" y="445942"/>
              <a:ext cx="405636" cy="405636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3" name="TextBox 12"/>
            <p:cNvSpPr txBox="1"/>
            <p:nvPr/>
          </p:nvSpPr>
          <p:spPr>
            <a:xfrm>
              <a:off x="7164288" y="679584"/>
              <a:ext cx="10801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dirty="0" smtClean="0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GitHub QR-Code</a:t>
              </a:r>
              <a:endParaRPr lang="ko-KR" altLang="en-US" sz="800" dirty="0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sp>
        <p:nvSpPr>
          <p:cNvPr id="14" name="직사각형 13">
            <a:hlinkClick r:id="rId4"/>
          </p:cNvPr>
          <p:cNvSpPr/>
          <p:nvPr/>
        </p:nvSpPr>
        <p:spPr>
          <a:xfrm>
            <a:off x="7379790" y="385011"/>
            <a:ext cx="1478165" cy="510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385" y="987574"/>
            <a:ext cx="5987230" cy="4078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직사각형 4"/>
          <p:cNvSpPr/>
          <p:nvPr/>
        </p:nvSpPr>
        <p:spPr>
          <a:xfrm>
            <a:off x="5539740" y="-374632"/>
            <a:ext cx="3604260" cy="21602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52070" y="609644"/>
            <a:ext cx="3026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171450" indent="-171450">
              <a:buFont typeface="Arial" panose="020B0604020202020204" pitchFamily="34" charset="0"/>
              <a:buChar char="•"/>
              <a:defRPr sz="120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defRPr>
            </a:lvl1pPr>
          </a:lstStyle>
          <a:p>
            <a:pPr marL="0" indent="0">
              <a:buNone/>
            </a:pPr>
            <a:r>
              <a:rPr lang="ko-KR" altLang="en-US" dirty="0" smtClean="0">
                <a:solidFill>
                  <a:schemeClr val="bg1">
                    <a:lumMod val="75000"/>
                  </a:schemeClr>
                </a:solidFill>
              </a:rPr>
              <a:t>슬라이드 쇼 중일 때 이미지가 재생됩니다</a:t>
            </a:r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ko-KR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48466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7C6F9878-777C-4CD4-9613-851CABCDFC3E}"/>
              </a:ext>
            </a:extLst>
          </p:cNvPr>
          <p:cNvSpPr txBox="1"/>
          <p:nvPr/>
        </p:nvSpPr>
        <p:spPr>
          <a:xfrm>
            <a:off x="3031194" y="633979"/>
            <a:ext cx="3081613" cy="761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/>
            <a:r>
              <a:rPr lang="ko-KR" altLang="en-US" sz="4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E97E1"/>
                </a:solidFill>
                <a:latin typeface="한수원 한돋움" pitchFamily="50" charset="-127"/>
                <a:ea typeface="한수원 한돋움" pitchFamily="50" charset="-127"/>
              </a:rPr>
              <a:t>논의 및 고찰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5898757E-EC0B-47E5-9EA1-43BA79ABA10A}"/>
              </a:ext>
            </a:extLst>
          </p:cNvPr>
          <p:cNvSpPr/>
          <p:nvPr/>
        </p:nvSpPr>
        <p:spPr>
          <a:xfrm>
            <a:off x="1951758" y="1904864"/>
            <a:ext cx="5272891" cy="2323070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marL="228600" indent="-228600">
              <a:lnSpc>
                <a:spcPct val="125000"/>
              </a:lnSpc>
              <a:spcAft>
                <a:spcPts val="1800"/>
              </a:spcAft>
              <a:buFont typeface="+mj-lt"/>
              <a:buAutoNum type="arabicPeriod"/>
            </a:pPr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생성된 </a:t>
            </a:r>
            <a:r>
              <a:rPr lang="ko-KR" altLang="en-US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로또번호의</a:t>
            </a:r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 활용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폼에서 버튼제어를 통해 생성된 </a:t>
            </a:r>
            <a:r>
              <a:rPr lang="ko-KR" altLang="en-US" sz="14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로또번호가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 특정부분을 클릭하면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복사되는 기능을 추가하면 </a:t>
            </a:r>
            <a:r>
              <a:rPr lang="ko-KR" altLang="en-US" sz="14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활용성이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 더 높아질 것이다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</a:t>
            </a:r>
          </a:p>
          <a:p>
            <a:pPr marL="228600" indent="-228600">
              <a:lnSpc>
                <a:spcPct val="125000"/>
              </a:lnSpc>
              <a:spcAft>
                <a:spcPts val="1800"/>
              </a:spcAft>
              <a:buFont typeface="+mj-lt"/>
              <a:buAutoNum type="arabicPeriod"/>
            </a:pPr>
            <a:r>
              <a:rPr lang="ko-KR" altLang="en-US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프로그램 추가 기능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기존조건에 전체생성 수를 입력하여 </a:t>
            </a:r>
            <a:r>
              <a:rPr lang="ko-KR" altLang="en-US" sz="14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입력받은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 수만큼 생성하는 기능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,</a:t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생성된 번호를 엑셀이나 메모장 등에 저장하는 기능이 있어야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실제 사용시에 편리할 것이다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2213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3965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684</TotalTime>
  <Words>112</Words>
  <Application>Microsoft Office PowerPoint</Application>
  <PresentationFormat>화면 슬라이드 쇼(16:9)</PresentationFormat>
  <Paragraphs>57</Paragraphs>
  <Slides>9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굴림</vt:lpstr>
      <vt:lpstr>Arial</vt:lpstr>
      <vt:lpstr>맑은 고딕</vt:lpstr>
      <vt:lpstr>한수원 한돋움</vt:lpstr>
      <vt:lpstr>한수원 한돋움 Bold</vt:lpstr>
      <vt:lpstr>1_Office 테마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398</cp:revision>
  <cp:lastPrinted>2021-04-29T00:39:51Z</cp:lastPrinted>
  <dcterms:created xsi:type="dcterms:W3CDTF">2021-04-11T06:29:46Z</dcterms:created>
  <dcterms:modified xsi:type="dcterms:W3CDTF">2021-05-17T13:54:19Z</dcterms:modified>
</cp:coreProperties>
</file>

<file path=docProps/thumbnail.jpeg>
</file>